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377" r:id="rId3"/>
    <p:sldId id="257" r:id="rId4"/>
    <p:sldId id="258" r:id="rId5"/>
    <p:sldId id="333" r:id="rId6"/>
    <p:sldId id="334" r:id="rId7"/>
    <p:sldId id="335" r:id="rId8"/>
    <p:sldId id="374" r:id="rId9"/>
    <p:sldId id="379" r:id="rId10"/>
    <p:sldId id="259" r:id="rId11"/>
    <p:sldId id="378" r:id="rId12"/>
    <p:sldId id="376" r:id="rId13"/>
    <p:sldId id="380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azd Bedrač" initials="GB" lastIdx="1" clrIdx="0">
    <p:extLst>
      <p:ext uri="{19B8F6BF-5375-455C-9EA6-DF929625EA0E}">
        <p15:presenceInfo xmlns:p15="http://schemas.microsoft.com/office/powerpoint/2012/main" userId="a807555543f81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AFBD18-37D3-44E7-81C1-D0C73845B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D54AAC-12BA-431A-BE3D-A9C36E90E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8196AEE-ADC0-4F26-8A04-E394CE15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A70A42-67AC-4353-955C-59C34C6F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1092A40-9D61-42D0-976D-409A4E74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5513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D66A46-E183-4F4C-B444-880593F2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C277B4F-520C-4E75-B14F-FC2339A42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44A0A13-4279-432E-9F1D-A2170764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6315CDF-EBA6-4947-A31A-6A9AF0D3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A091386-D0EE-42E7-939B-AE55950E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113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3F3147A-7D16-4D1D-BA8E-EF1211B60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4F00580-4868-4D18-9FCF-F70AE28C0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EFB822-9394-41BD-9FEE-EE9AD7A0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B56C93F-AC4C-45C8-91D6-8E31CDB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8F52238-146C-4882-A2D0-214B3053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785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C917C-179F-410D-AC0C-1FD4EEFD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4C1FE1-94CE-46D4-8C84-908041BB2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44C2726-E688-471C-9690-F88A700B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F389C1D-5A8A-45A5-AFE7-E9627CFB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7D1112E-0F29-4B65-A62C-C8EE7559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794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F83967-31A7-430E-B629-39700C3E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4164043-C100-4C19-83CC-D5FE28D0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4977EC4-EAED-4196-B90A-3E88811B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C9BC12A-DE4A-4A62-8880-5A276DAA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F18CB81-3325-47AA-B842-9F77F942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694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2A35B3-7461-456A-9548-F0C17CDB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63D6E6B-89DE-49B1-BC5E-F99E24D95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24AA1CA-F43D-4A19-8E05-DDB106E2D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4028553-AF7B-4C54-91EE-B216EB9A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E9BF145-74D6-4631-BB62-FE271863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0D25CB1-A984-4DA8-94F8-2BBA3121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838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152974-F43A-4718-897D-DB5F962A3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40161DF-7B64-4CC2-A87E-DD94D6F06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1B838B6-64CA-4058-BD28-CDAD3E67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1FFDEB7-2D73-42F7-82BF-4193B92D9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70E1005-681F-415E-BAF4-D149BD4E9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33F2D87-F5A8-432A-A054-A5FFEA20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741AF7E-B43A-4700-8BAC-238A07C2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A7AE399-9AC1-4B7D-A18A-C269AFD6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853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5061C5-067A-4773-804C-E0877082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F64AE56-496D-4D78-8B1D-86A2A938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98A9972-7E7D-4CB3-B342-F9C4AB7F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2E09C17-468A-4401-8662-E51690E3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186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6866B58-A074-4A89-B11D-EF1CCA24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F3CD1B5-3DC9-4FF5-84EA-59C2B118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17E916D-8701-497F-96CD-D0408B7C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204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C4B697-83BC-4BF3-8757-CC2E7274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1AFD6B0-5791-4014-A5D2-BBA0A000E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87E8098-D5DC-486E-922D-C10EAAC4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4584E42-14EB-463B-AB59-C1A01ED2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828FC7D-B09A-4CF0-A01B-727F1695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936C5EF-4442-432A-A2C6-A90E82D7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619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F5187A-39AA-40AB-B9CA-F875AE8C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1E7A5CD-CF6F-4ADF-9D09-4624C3C74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EE832ED-3599-480C-988A-3BAB5F6C1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F6EE511-96D6-4183-9435-D9E997C5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BD091E6-2AF8-4985-AAFE-593D5E37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2A4D2C8-8E28-4BC4-9D35-1589D127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999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DDF7524-0316-4930-AEA2-2B79C39E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25B5FD0-4B10-4879-ADE4-6CF5EB3D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D89C74E-FD4E-46EC-A55D-070949C84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6/15/2020</a:t>
            </a:fld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72EDBFE-8FE7-4D5F-BD38-AB7B5C8F9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C213F08-FA87-4198-80B7-36495FB19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4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ilfsmittel_BAV_Anlagen_Rev_4-2019-06-05_SLO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ravilnik%20o%20tehni&#269;nih%20normativih%20za%20osebne%20&#382;i&#269;nice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sinfo.si/zakonodaja/sfj-37-459-1988" TargetMode="External"/><Relationship Id="rId2" Type="http://schemas.openxmlformats.org/officeDocument/2006/relationships/hyperlink" Target="https://www.iusinfo.si/zakonodaja/sfj-29-414-19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68805F-635E-4B10-BAD2-84E92EEEB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185651"/>
          </a:xfrm>
        </p:spPr>
        <p:txBody>
          <a:bodyPr>
            <a:norm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Stanje tehnike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E8EE14-A74D-4C22-8AF1-D2809A092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4" y="4151629"/>
            <a:ext cx="6269347" cy="10214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Kako zagotoviti primerno stanje tehnike </a:t>
            </a:r>
            <a:r>
              <a:rPr lang="sl-S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žičniških naprav zgrajenih pred uveljavitvijo Direktive 2000/9/EU Evropskega parlamenta in Sveta o žičniških napravah za prevoz oseb</a:t>
            </a:r>
          </a:p>
        </p:txBody>
      </p:sp>
      <p:pic>
        <p:nvPicPr>
          <p:cNvPr id="21" name="Picture 3" descr="Slika, ki vsebuje besede sedeče, računalnik, luč, miza&#10;&#10;Opis je samodejno ustvarjen">
            <a:extLst>
              <a:ext uri="{FF2B5EF4-FFF2-40B4-BE49-F238E27FC236}">
                <a16:creationId xmlns:a16="http://schemas.microsoft.com/office/drawing/2014/main" id="{10AB332B-5B0E-4ED7-9DE5-25328A0819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32" r="30084" b="2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B587E2F-06BC-4DFA-800E-D7CD781928AC}"/>
              </a:ext>
            </a:extLst>
          </p:cNvPr>
          <p:cNvSpPr txBox="1"/>
          <p:nvPr/>
        </p:nvSpPr>
        <p:spPr>
          <a:xfrm>
            <a:off x="9704437" y="5895737"/>
            <a:ext cx="154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Gorazd Bedrač</a:t>
            </a:r>
          </a:p>
          <a:p>
            <a:pPr algn="r"/>
            <a:r>
              <a:rPr lang="sl-SI" dirty="0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250048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73C89634-4D98-4ABB-B1E0-82F42AD3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86312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Zagotavljanje stanja tehnike</a:t>
            </a:r>
          </a:p>
        </p:txBody>
      </p:sp>
      <p:sp>
        <p:nvSpPr>
          <p:cNvPr id="13" name="Označba mesta vsebine 12">
            <a:extLst>
              <a:ext uri="{FF2B5EF4-FFF2-40B4-BE49-F238E27FC236}">
                <a16:creationId xmlns:a16="http://schemas.microsoft.com/office/drawing/2014/main" id="{7AE0C9BB-30E3-4C94-99E1-2A1B7D512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30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hlinkClick r:id="rId2" action="ppaction://hlinkfile"/>
              </a:rPr>
              <a:t>Švicarski model</a:t>
            </a:r>
            <a:endParaRPr lang="sl-SI" dirty="0"/>
          </a:p>
          <a:p>
            <a:pPr marL="0" indent="0" algn="ctr">
              <a:buNone/>
            </a:pPr>
            <a:r>
              <a:rPr lang="sl-SI" dirty="0"/>
              <a:t>Sodelovali: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sl-SI" dirty="0"/>
              <a:t>Pristojni upravni organ (</a:t>
            </a:r>
            <a:r>
              <a:rPr lang="de-DE" dirty="0"/>
              <a:t>Das Eidgenössische Departement für Umwelt, Verkehr, Energie und Kommunikation (UVEK)</a:t>
            </a:r>
            <a:endParaRPr lang="sl-SI" dirty="0"/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sl-SI" dirty="0"/>
              <a:t>Združenje žičničarjev (</a:t>
            </a:r>
            <a:r>
              <a:rPr lang="sl-SI" dirty="0" err="1"/>
              <a:t>Seilbahnen</a:t>
            </a:r>
            <a:r>
              <a:rPr lang="sl-SI" dirty="0"/>
              <a:t> </a:t>
            </a:r>
            <a:r>
              <a:rPr lang="sl-SI" dirty="0" err="1"/>
              <a:t>Schweiz</a:t>
            </a:r>
            <a:r>
              <a:rPr lang="sl-SI" dirty="0"/>
              <a:t> – SBS)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sl-SI" dirty="0"/>
              <a:t>Pregledniki 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sl-SI" dirty="0"/>
              <a:t>Inšpektorji (BAV – </a:t>
            </a:r>
            <a:r>
              <a:rPr lang="sl-SI" dirty="0" err="1"/>
              <a:t>Bundesamt</a:t>
            </a:r>
            <a:r>
              <a:rPr lang="sl-SI" dirty="0"/>
              <a:t> </a:t>
            </a:r>
            <a:r>
              <a:rPr lang="sl-SI" dirty="0" err="1"/>
              <a:t>für</a:t>
            </a:r>
            <a:r>
              <a:rPr lang="sl-SI" dirty="0"/>
              <a:t> </a:t>
            </a:r>
            <a:r>
              <a:rPr lang="sl-SI" dirty="0" err="1"/>
              <a:t>Verkehr</a:t>
            </a:r>
            <a:r>
              <a:rPr lang="sl-SI" dirty="0"/>
              <a:t>)</a:t>
            </a:r>
          </a:p>
          <a:p>
            <a:pPr marL="452438" indent="-452438">
              <a:buFont typeface="Wingdings" panose="05000000000000000000" pitchFamily="2" charset="2"/>
              <a:buChar char="Ø"/>
            </a:pPr>
            <a:r>
              <a:rPr lang="sl-SI" dirty="0"/>
              <a:t>Zavarovalnica - SUVA</a:t>
            </a:r>
          </a:p>
          <a:p>
            <a:pPr marL="0" indent="0"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137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8BFD66-A12C-41D2-A28B-A09B48E7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26" y="138317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Da nam ne bi drugi nalagali, kaj je potrebno storiti, predlagam:</a:t>
            </a:r>
          </a:p>
          <a:p>
            <a:pPr marL="514350" indent="-514350">
              <a:buAutoNum type="arabicPeriod"/>
            </a:pPr>
            <a:endParaRPr lang="sl-SI" sz="100" dirty="0"/>
          </a:p>
          <a:p>
            <a:pPr marL="354013" indent="-354013">
              <a:buFont typeface="Arial" panose="020B0604020202020204" pitchFamily="34" charset="0"/>
              <a:buAutoNum type="arabicPeriod"/>
            </a:pPr>
            <a:r>
              <a:rPr lang="sl-SI" dirty="0"/>
              <a:t>Pripraviti analizo stanja naprav po vzoru Švice</a:t>
            </a:r>
          </a:p>
          <a:p>
            <a:pPr marL="354013" indent="-354013">
              <a:buAutoNum type="arabicPeriod"/>
            </a:pPr>
            <a:r>
              <a:rPr lang="sl-SI" dirty="0"/>
              <a:t>Mentorji pripravijo primerjalne tabele: stanje pred uveljavitvijo Direktive 2000/9/EU (PTNOŽ)      sedanje stanje (SIST EN)</a:t>
            </a:r>
          </a:p>
          <a:p>
            <a:pPr marL="354013" indent="-354013">
              <a:buAutoNum type="arabicPeriod"/>
            </a:pPr>
            <a:r>
              <a:rPr lang="sl-SI" dirty="0"/>
              <a:t>Na naslednjem seminarju za VO predstavijo kako se lotiti zadeve</a:t>
            </a:r>
          </a:p>
          <a:p>
            <a:pPr marL="354013" indent="-354013">
              <a:buAutoNum type="arabicPeriod"/>
            </a:pPr>
            <a:r>
              <a:rPr lang="sl-SI" dirty="0"/>
              <a:t>Doseči konsenz z vsemi vpletenimi na predlog GIZ:</a:t>
            </a:r>
          </a:p>
          <a:p>
            <a:pPr marL="717550" indent="-363538">
              <a:buFont typeface="Wingdings" panose="05000000000000000000" pitchFamily="2" charset="2"/>
              <a:buChar char="Ø"/>
            </a:pPr>
            <a:r>
              <a:rPr lang="sl-SI" dirty="0"/>
              <a:t>pristojno ministrstvo</a:t>
            </a:r>
          </a:p>
          <a:p>
            <a:pPr marL="717550" indent="-363538">
              <a:buFont typeface="Wingdings" panose="05000000000000000000" pitchFamily="2" charset="2"/>
              <a:buChar char="Ø"/>
            </a:pPr>
            <a:r>
              <a:rPr lang="sl-SI" dirty="0"/>
              <a:t>inšpektorji</a:t>
            </a:r>
          </a:p>
          <a:p>
            <a:pPr marL="717550" indent="-363538">
              <a:buFont typeface="Wingdings" panose="05000000000000000000" pitchFamily="2" charset="2"/>
              <a:buChar char="Ø"/>
            </a:pPr>
            <a:r>
              <a:rPr lang="sl-SI" dirty="0"/>
              <a:t>pregledniki</a:t>
            </a:r>
          </a:p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46B67528-1A48-46E7-A50C-9191E0B68FC5}"/>
              </a:ext>
            </a:extLst>
          </p:cNvPr>
          <p:cNvSpPr txBox="1">
            <a:spLocks/>
          </p:cNvSpPr>
          <p:nvPr/>
        </p:nvSpPr>
        <p:spPr>
          <a:xfrm>
            <a:off x="838200" y="346076"/>
            <a:ext cx="10515600" cy="686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Kaj storiti?</a:t>
            </a:r>
          </a:p>
        </p:txBody>
      </p:sp>
      <p:sp>
        <p:nvSpPr>
          <p:cNvPr id="6" name="Puščica: levo-desno 5">
            <a:extLst>
              <a:ext uri="{FF2B5EF4-FFF2-40B4-BE49-F238E27FC236}">
                <a16:creationId xmlns:a16="http://schemas.microsoft.com/office/drawing/2014/main" id="{875ED0A9-09A8-4283-9CFE-F2BBD6903029}"/>
              </a:ext>
            </a:extLst>
          </p:cNvPr>
          <p:cNvSpPr/>
          <p:nvPr/>
        </p:nvSpPr>
        <p:spPr>
          <a:xfrm>
            <a:off x="5643718" y="2930014"/>
            <a:ext cx="344126" cy="1671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893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DC2A042-19A2-4847-B1A0-426512C83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945" y="480736"/>
            <a:ext cx="11110452" cy="568940"/>
          </a:xfrm>
        </p:spPr>
        <p:txBody>
          <a:bodyPr>
            <a:normAutofit fontScale="90000"/>
          </a:bodyPr>
          <a:lstStyle/>
          <a:p>
            <a:pPr algn="ctr"/>
            <a:r>
              <a:rPr lang="sl-SI" alt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Stanje pred uveljavitvijo Direktive 2000/9/EU</a:t>
            </a:r>
            <a:br>
              <a:rPr lang="sl-SI" altLang="sl-SI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Pravilnik o tehničnih normativih za osebne žičnice – PTNOŽ </a:t>
            </a:r>
            <a:r>
              <a:rPr lang="sl-SI" sz="1800" dirty="0"/>
              <a:t>(</a:t>
            </a:r>
            <a:r>
              <a:rPr lang="sl-SI" sz="1800" u="sng" dirty="0"/>
              <a:t>Uradni list SFRJ, št. 29/1986, 37/1988, </a:t>
            </a:r>
            <a:r>
              <a:rPr lang="sl-SI" sz="1800" u="sng" dirty="0">
                <a:hlinkClick r:id="rId2" action="ppaction://hlinkfile"/>
              </a:rPr>
              <a:t>Uradni list RS, št. 1/1995 - ZSta, 59/1999 - ZTZPUS, 57/2007)</a:t>
            </a:r>
            <a:br>
              <a:rPr lang="sl-SI" sz="1600" u="sng" dirty="0"/>
            </a:br>
            <a:endParaRPr lang="sl-SI" altLang="sl-S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73D49AD2-4873-400C-B853-56245F87F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410418"/>
              </p:ext>
            </p:extLst>
          </p:nvPr>
        </p:nvGraphicFramePr>
        <p:xfrm>
          <a:off x="838200" y="1238859"/>
          <a:ext cx="10515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804340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66947039"/>
                    </a:ext>
                  </a:extLst>
                </a:gridCol>
              </a:tblGrid>
              <a:tr h="50582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II. SPLOŠNI POGOJI ZA PROJEKTIRANJE ŽIČNIC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265113" indent="-265113">
                        <a:buAutoNum type="arabicPeriod"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Geološko-klimatske razmere</a:t>
                      </a: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l-SI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Režim obratovanja</a:t>
                      </a:r>
                      <a:endParaRPr lang="sl-SI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III. NOSILNA KONSTRUKCIJA IN OPREMA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265113" indent="-265113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1. 	Vozila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452438" indent="-187325">
                        <a:buAutoNum type="alphaLcParenR"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Kabina in obešalo</a:t>
                      </a:r>
                    </a:p>
                    <a:p>
                      <a:pPr marL="541338" indent="-2762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b) Prižemke</a:t>
                      </a:r>
                    </a:p>
                    <a:p>
                      <a:pPr marL="541338" indent="-2762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c) Tekala</a:t>
                      </a:r>
                    </a:p>
                    <a:p>
                      <a:pPr marL="541338" indent="-2762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d) Zavora na nosilni vrvi</a:t>
                      </a:r>
                    </a:p>
                    <a:p>
                      <a:pPr marL="265113" indent="-265113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2. 	Vrvi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541338" indent="-276225">
                        <a:buAutoNum type="alphaLcParenR"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Obremenitev in dimenzioniranje vrvi</a:t>
                      </a:r>
                    </a:p>
                    <a:p>
                      <a:pPr marL="265113" indent="-265113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3. 	Podpore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452438" indent="-187325">
                        <a:buAutoNum type="alphaLcParenR"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Konstrukcijski elementi podpor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4. Postaje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452438" indent="-187325">
                        <a:buAutoNum type="alphaLcParenR"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Splošni pogoji za projektiranje postaj žičnice</a:t>
                      </a:r>
                    </a:p>
                    <a:p>
                      <a:pPr marL="452438" indent="-1873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b) Obremenitev postaj</a:t>
                      </a:r>
                    </a:p>
                    <a:p>
                      <a:pPr marL="452438" indent="-1873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c) Pogon osebne žičnice</a:t>
                      </a:r>
                    </a:p>
                    <a:p>
                      <a:pPr marL="452438" indent="-1873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d) Zaviralne naprave</a:t>
                      </a:r>
                    </a:p>
                    <a:p>
                      <a:pPr marL="452438" indent="-1873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e) Naprave za napenjanje vrvi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IV. ELEKTRIČNE IN SIGNALNO-VARNOSTNE NAPRAVE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1800" b="1" dirty="0">
                          <a:solidFill>
                            <a:schemeClr val="tx1"/>
                          </a:solidFill>
                        </a:rPr>
                        <a:t>V. DELOVANJE IN VZDRŽEVANJE ŽIČNICE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  <a:p>
                      <a:pPr marL="541338" indent="-276225">
                        <a:buNone/>
                      </a:pPr>
                      <a:r>
                        <a:rPr lang="sl-SI" sz="1800" b="0" dirty="0">
                          <a:solidFill>
                            <a:schemeClr val="tx1"/>
                          </a:solidFill>
                        </a:rPr>
                        <a:t>a) Navodila</a:t>
                      </a:r>
                    </a:p>
                    <a:p>
                      <a:pPr marL="541338" indent="-276225"/>
                      <a:r>
                        <a:rPr lang="sl-SI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Vzdrževanje in pregled žičnic</a:t>
                      </a:r>
                    </a:p>
                    <a:p>
                      <a:pPr marL="541338" indent="-276225"/>
                      <a:r>
                        <a:rPr lang="sl-SI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Vzdrževanje in pregled vrvi</a:t>
                      </a:r>
                    </a:p>
                    <a:p>
                      <a:pPr marL="541338" indent="-276225"/>
                      <a:r>
                        <a:rPr lang="sl-SI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d) Knjiga osebne žičnice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27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53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BEC582-91CA-456F-95DD-0F64A6D3E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8594"/>
            <a:ext cx="10515600" cy="5508369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endParaRPr lang="sl-SI" sz="4400" b="1" dirty="0"/>
          </a:p>
          <a:p>
            <a:pPr marL="0" indent="0" algn="ctr">
              <a:buNone/>
            </a:pPr>
            <a:r>
              <a:rPr lang="sl-SI" sz="4400" b="1" dirty="0"/>
              <a:t>Zaključki!?</a:t>
            </a:r>
          </a:p>
          <a:p>
            <a:pPr marL="0" indent="0" algn="ctr">
              <a:buNone/>
            </a:pPr>
            <a:endParaRPr lang="sl-SI" sz="4400" b="1" dirty="0"/>
          </a:p>
          <a:p>
            <a:pPr marL="0" indent="0" algn="ctr">
              <a:buNone/>
            </a:pPr>
            <a:endParaRPr lang="sl-SI" sz="4400" b="1" dirty="0"/>
          </a:p>
          <a:p>
            <a:pPr marL="0" indent="0" algn="ctr">
              <a:buNone/>
            </a:pPr>
            <a:r>
              <a:rPr lang="sl-SI" sz="4400" b="1" dirty="0"/>
              <a:t>Hvala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6911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2327BA-EF6D-461E-BEEB-27D51BEF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58" y="1337187"/>
            <a:ext cx="10515600" cy="49210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/>
              <a:t>Evropska komisija</a:t>
            </a:r>
          </a:p>
          <a:p>
            <a:pPr marL="0" indent="0">
              <a:buNone/>
            </a:pPr>
            <a:r>
              <a:rPr lang="sl-SI" dirty="0"/>
              <a:t>Stanje tehnike je stanje razvoja naprednih procesov, naprav ali načinov obratovanja, ki določa praktično primernost ukrepov </a:t>
            </a:r>
            <a:r>
              <a:rPr lang="sl-SI" b="1" dirty="0"/>
              <a:t>za omejitev emisij v zrak, vodo in tla</a:t>
            </a:r>
            <a:r>
              <a:rPr lang="sl-SI" dirty="0"/>
              <a:t>, za zagotavljanje </a:t>
            </a:r>
            <a:r>
              <a:rPr lang="sl-SI" b="1" dirty="0"/>
              <a:t>varnosti naprav</a:t>
            </a:r>
            <a:r>
              <a:rPr lang="sl-SI" dirty="0"/>
              <a:t>, za zagotavljanje </a:t>
            </a:r>
            <a:r>
              <a:rPr lang="sl-SI" b="1" dirty="0"/>
              <a:t>okolju zdržnega odstranjevanj odpadkov</a:t>
            </a:r>
            <a:r>
              <a:rPr lang="sl-SI" dirty="0"/>
              <a:t> ali za preprečevanje ali zmanjšanje učinkov na okolje s ciljem doseganja visokega nivoja varovanja okolja. Pri določanju </a:t>
            </a:r>
            <a:r>
              <a:rPr lang="sl-SI" b="1" dirty="0"/>
              <a:t>stanja tehnike </a:t>
            </a:r>
            <a:r>
              <a:rPr lang="sl-SI" dirty="0"/>
              <a:t>je treba zlasti upoštevati merila iz dodatka [ustrezen pravni standard].</a:t>
            </a:r>
          </a:p>
          <a:p>
            <a:pPr marL="0" indent="0">
              <a:buNone/>
            </a:pPr>
            <a:r>
              <a:rPr lang="sl-SI" b="1" dirty="0"/>
              <a:t>Avstrija</a:t>
            </a:r>
          </a:p>
          <a:p>
            <a:pPr marL="0" indent="0">
              <a:buNone/>
            </a:pPr>
            <a:r>
              <a:rPr lang="sl-SI" dirty="0"/>
              <a:t>Stanje tehnike je stanje razvoja naprednih procesov, naprav, gradbenih ali obratovalnih metod, ki temeljijo na ustreznih znanstvenih spoznanjih, katerih funkcionalnost je bila preizkušena in dokazana.</a:t>
            </a:r>
          </a:p>
          <a:p>
            <a:pPr marL="0" indent="0">
              <a:buNone/>
            </a:pPr>
            <a:r>
              <a:rPr lang="sl-SI" b="1" dirty="0"/>
              <a:t>Inženirska zbornica Slovenije</a:t>
            </a:r>
          </a:p>
          <a:p>
            <a:pPr marL="0" indent="0">
              <a:buNone/>
            </a:pPr>
            <a:r>
              <a:rPr lang="sl-SI" dirty="0"/>
              <a:t>Zadnje stanje gradbene tehnike je stanje, ki v danem trenutku, ko se izdeluje projektna dokumentacija ali izvaja gradnja, predstavlja doseženo stopnjo razvoja tehnične zmogljivosti gradbenih proizvodov, procesov in storitev, ki temeljijo na priznanih izsledkih znanosti, tehnike in izkušenj s področja graditve objektov, ob </a:t>
            </a:r>
            <a:r>
              <a:rPr lang="sl-SI" b="1" dirty="0"/>
              <a:t>hkratnem upoštevanju razumnih stroškov.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BF3E4C7-E005-45E4-9182-DA3E9313E302}"/>
              </a:ext>
            </a:extLst>
          </p:cNvPr>
          <p:cNvSpPr txBox="1"/>
          <p:nvPr/>
        </p:nvSpPr>
        <p:spPr>
          <a:xfrm>
            <a:off x="4689987" y="599768"/>
            <a:ext cx="2755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Kaj je stanje tehnike</a:t>
            </a:r>
          </a:p>
        </p:txBody>
      </p:sp>
    </p:spTree>
    <p:extLst>
      <p:ext uri="{BB962C8B-B14F-4D97-AF65-F5344CB8AC3E}">
        <p14:creationId xmlns:p14="http://schemas.microsoft.com/office/powerpoint/2010/main" val="71535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92BF39-08A3-4A91-8096-26FC49D9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770" y="339979"/>
            <a:ext cx="10058400" cy="609600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Zgodovina zakonodaje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CD20F1-0B56-44BF-9A23-125A4A81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70" y="1081549"/>
            <a:ext cx="10058400" cy="51717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Zakoni in podzakonski akti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žičnicah (Uradni list SRS št. 13-98/1967 z dne 6.4.1967)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varnosti na žičnicah in vlečnicah (Uradni list SRS, št. 17/1981 z dne 6.6.1981)</a:t>
            </a:r>
          </a:p>
          <a:p>
            <a:pPr marL="374650" indent="-285750">
              <a:buFont typeface="Wingdings" panose="05000000000000000000" pitchFamily="2" charset="2"/>
              <a:buChar char="Ø"/>
            </a:pP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Pravilnik o tehničnih normativih za osebne žičnice Uradni list SFRJ, (št. </a:t>
            </a:r>
            <a:r>
              <a:rPr lang="sl-SI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Pravilnik o tehničnih normativih za osebne žičnice (Uradni list SFRJ, št. 29-414/1986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29/1986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sl-SI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Zakon o standardizaciji (Uradni list SFRJ, št. 37-459/1988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37/1988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Uradni list RS, št. 1/1995 - Zakon </a:t>
            </a:r>
            <a:r>
              <a:rPr lang="sl-SI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standardizaciji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ZSta, 59/1999 -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Zakon o tehničnih zahtevah za proizvode in o ugotavljanju skladnosti -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ZTZPUS, 57/2007)</a:t>
            </a:r>
          </a:p>
          <a:p>
            <a:pPr marL="0" indent="0">
              <a:buNone/>
            </a:pPr>
            <a:endParaRPr lang="sl-SI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Direktiva 2000/9/es Evropskega parlamenta in Sveta z dne 20. marca 2000 o žičniških napravah za prevoz oseb</a:t>
            </a:r>
            <a:endParaRPr lang="sl-SI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žičniških napravah za prevoz oseb (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Uradni list RS, št. 126/03, 56/13 in 33/14)</a:t>
            </a:r>
          </a:p>
          <a:p>
            <a:pPr marL="354013" indent="-265113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Pravilnik </a:t>
            </a:r>
            <a:r>
              <a:rPr lang="sl-SI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žičniških napravah za prevoz oseb </a:t>
            </a:r>
          </a:p>
          <a:p>
            <a:pPr marL="354013" indent="-265113">
              <a:buFont typeface="Wingdings" panose="05000000000000000000" pitchFamily="2" charset="2"/>
              <a:buChar char="Ø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Odredba o seznamu standardov, katerih uporaba ustvari domnevo o skladnosti žičniških naprav za prevoz oseb za nameravano uporabo (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Uradni list RS, št. </a:t>
            </a:r>
            <a:r>
              <a:rPr lang="sl-SI" sz="1700" dirty="0">
                <a:latin typeface="Arial" panose="020B0604020202020204" pitchFamily="34" charset="0"/>
                <a:cs typeface="Arial" panose="020B0604020202020204" pitchFamily="34" charset="0"/>
              </a:rPr>
              <a:t>63/12, 106/15 in 33/16)</a:t>
            </a:r>
          </a:p>
          <a:p>
            <a:pPr marL="354013" indent="-265113">
              <a:buFont typeface="Wingdings" panose="05000000000000000000" pitchFamily="2" charset="2"/>
              <a:buChar char="Ø"/>
            </a:pPr>
            <a:endParaRPr lang="sl-SI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100" b="1" dirty="0">
                <a:latin typeface="Arial" panose="020B0604020202020204" pitchFamily="34" charset="0"/>
                <a:cs typeface="Arial" panose="020B0604020202020204" pitchFamily="34" charset="0"/>
              </a:rPr>
              <a:t>Uredba (EU) 2016/424 Evropskega parlamenta in Sveta z dne 9. marca 2016 o žičniških napravah in razveljavitvi Direktive 2000/9/ES</a:t>
            </a:r>
          </a:p>
          <a:p>
            <a:pPr marL="0" indent="0">
              <a:buNone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Uveljavitev Uredbe - Zakon o spremembah in dopolnitvah Zakona o žičniških napravah za prevoz oseb, ki je v pripravi</a:t>
            </a:r>
            <a:endParaRPr lang="sl-SI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8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166DDC-BD8F-422B-B11B-6C300442A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07" y="1078212"/>
            <a:ext cx="10097728" cy="2632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Direktiva</a:t>
            </a:r>
          </a:p>
          <a:p>
            <a:pPr marL="0" indent="0">
              <a:buNone/>
            </a:pPr>
            <a:r>
              <a:rPr lang="sl-SI" sz="1800" dirty="0">
                <a:cs typeface="Arial" panose="020B0604020202020204" pitchFamily="34" charset="0"/>
              </a:rPr>
              <a:t>Nima uvodnega pojasnila v zvezi s tem</a:t>
            </a:r>
          </a:p>
          <a:p>
            <a:pPr marL="0" indent="0">
              <a:buNone/>
            </a:pPr>
            <a:endParaRPr lang="sl-SI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Uredba</a:t>
            </a:r>
          </a:p>
          <a:p>
            <a:pPr marL="0" indent="0">
              <a:buNone/>
            </a:pPr>
            <a:r>
              <a:rPr lang="sl-SI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Uvodno pojasnilo</a:t>
            </a:r>
            <a:r>
              <a:rPr lang="sl-SI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27</a:t>
            </a:r>
            <a:endParaRPr lang="sl-SI" sz="1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E8CE90E-9902-4686-98B4-798B68F7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25"/>
            <a:ext cx="10515600" cy="834410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Stanje tehnike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A0E96D0-C5DB-4B90-B22F-BD0D30486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76369"/>
              </p:ext>
            </p:extLst>
          </p:nvPr>
        </p:nvGraphicFramePr>
        <p:xfrm>
          <a:off x="1020465" y="2876519"/>
          <a:ext cx="10097728" cy="834410"/>
        </p:xfrm>
        <a:graphic>
          <a:graphicData uri="http://schemas.openxmlformats.org/drawingml/2006/table">
            <a:tbl>
              <a:tblPr/>
              <a:tblGrid>
                <a:gridCol w="120379">
                  <a:extLst>
                    <a:ext uri="{9D8B030D-6E8A-4147-A177-3AD203B41FA5}">
                      <a16:colId xmlns:a16="http://schemas.microsoft.com/office/drawing/2014/main" val="2973907465"/>
                    </a:ext>
                  </a:extLst>
                </a:gridCol>
                <a:gridCol w="9977349">
                  <a:extLst>
                    <a:ext uri="{9D8B030D-6E8A-4147-A177-3AD203B41FA5}">
                      <a16:colId xmlns:a16="http://schemas.microsoft.com/office/drawing/2014/main" val="1320686861"/>
                    </a:ext>
                  </a:extLst>
                </a:gridCol>
              </a:tblGrid>
              <a:tr h="834410">
                <a:tc>
                  <a:txBody>
                    <a:bodyPr/>
                    <a:lstStyle/>
                    <a:p>
                      <a:pPr algn="just"/>
                      <a:endParaRPr lang="sl-SI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b="1" dirty="0">
                          <a:effectLst/>
                        </a:rPr>
                        <a:t>Bistvene zahteve </a:t>
                      </a:r>
                      <a:r>
                        <a:rPr lang="sl-SI" dirty="0">
                          <a:effectLst/>
                        </a:rPr>
                        <a:t>bi bilo treba razumeti in uporabljati ob upoštevanju najnovejših tehnoloških dosežkov pri načrtovanju in izdelavi, pa tudi tehničnih in gospodarskih meril, ki morajo biti združljiva z visoko stopnjo zaščite zdravja in varnosti.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4431"/>
                  </a:ext>
                </a:extLst>
              </a:tr>
            </a:tbl>
          </a:graphicData>
        </a:graphic>
      </p:graphicFrame>
      <p:sp>
        <p:nvSpPr>
          <p:cNvPr id="6" name="Pravokotnik 5">
            <a:extLst>
              <a:ext uri="{FF2B5EF4-FFF2-40B4-BE49-F238E27FC236}">
                <a16:creationId xmlns:a16="http://schemas.microsoft.com/office/drawing/2014/main" id="{B7E86852-CFE9-438F-8160-DDBA519C5041}"/>
              </a:ext>
            </a:extLst>
          </p:cNvPr>
          <p:cNvSpPr/>
          <p:nvPr/>
        </p:nvSpPr>
        <p:spPr>
          <a:xfrm>
            <a:off x="1067673" y="3798714"/>
            <a:ext cx="100033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PRILOGA II</a:t>
            </a:r>
          </a:p>
          <a:p>
            <a:pPr algn="ctr"/>
            <a:r>
              <a:rPr lang="sl-SI" b="1" dirty="0"/>
              <a:t>BISTVENE ZAHTEVE</a:t>
            </a:r>
            <a:endParaRPr lang="sl-SI" b="1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2.4   Dimenzije</a:t>
            </a:r>
          </a:p>
          <a:p>
            <a:pPr algn="just"/>
            <a:r>
              <a:rPr lang="sl-SI" b="0" i="0" dirty="0"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Žičniška naprava, podsistemi in vsi varnostni elementi naprave so dimenzionirani, načrtovani in zgrajeni tako, da z zadovoljivo stopnjo varnosti prenesejo vse obremenitve, ki so možne v predvidenih pogojih, vključno s tistimi, do katerih pride, ko naprava ne obratuje, in zlasti ob upoštevanju zunanjih vplivov, dinamičnih učinkov in pojavov preobremenjenosti ter priznanega </a:t>
            </a:r>
            <a:r>
              <a:rPr lang="sl-SI" sz="2000" b="1" i="0" dirty="0"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najnovejšega tehničnega razvoja</a:t>
            </a:r>
            <a:r>
              <a:rPr lang="sl-SI" sz="2000" b="0" i="0" dirty="0"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sl-SI" b="0" i="0" dirty="0"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zlasti glede izbire materialov. </a:t>
            </a:r>
            <a:r>
              <a:rPr lang="sl-SI" dirty="0">
                <a:solidFill>
                  <a:srgbClr val="444444"/>
                </a:solidFill>
                <a:cs typeface="Arial" panose="020B0604020202020204" pitchFamily="34" charset="0"/>
              </a:rPr>
              <a:t>(angleško: </a:t>
            </a:r>
            <a:r>
              <a:rPr lang="en-US" dirty="0"/>
              <a:t>acknowledged rules of the art</a:t>
            </a:r>
            <a:r>
              <a:rPr lang="sl-SI" dirty="0"/>
              <a:t>; nemško:  </a:t>
            </a:r>
            <a:r>
              <a:rPr lang="sl-SI" dirty="0" err="1"/>
              <a:t>Stand</a:t>
            </a:r>
            <a:r>
              <a:rPr lang="sl-SI" dirty="0"/>
              <a:t> der </a:t>
            </a:r>
            <a:r>
              <a:rPr lang="sl-SI" dirty="0" err="1"/>
              <a:t>Technik</a:t>
            </a:r>
            <a:r>
              <a:rPr lang="sl-SI" dirty="0"/>
              <a:t>; francosko: les </a:t>
            </a:r>
            <a:r>
              <a:rPr lang="sl-SI" dirty="0" err="1"/>
              <a:t>règles</a:t>
            </a:r>
            <a:r>
              <a:rPr lang="sl-SI" dirty="0"/>
              <a:t> de </a:t>
            </a:r>
            <a:r>
              <a:rPr lang="sl-SI" dirty="0" err="1"/>
              <a:t>l‘art</a:t>
            </a:r>
            <a:r>
              <a:rPr lang="sl-SI" dirty="0"/>
              <a:t>)</a:t>
            </a:r>
            <a:endParaRPr lang="sl-SI" b="0" i="0" dirty="0">
              <a:solidFill>
                <a:srgbClr val="444444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BCFA7601-BCE7-40DF-9913-B1D2C499FD7E}"/>
              </a:ext>
            </a:extLst>
          </p:cNvPr>
          <p:cNvSpPr txBox="1">
            <a:spLocks/>
          </p:cNvSpPr>
          <p:nvPr/>
        </p:nvSpPr>
        <p:spPr>
          <a:xfrm>
            <a:off x="838200" y="392773"/>
            <a:ext cx="10515600" cy="83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2800" b="1">
                <a:latin typeface="Arial" panose="020B0604020202020204" pitchFamily="34" charset="0"/>
                <a:cs typeface="Arial" panose="020B0604020202020204" pitchFamily="34" charset="0"/>
              </a:rPr>
              <a:t>Stanje tehnike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3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DF4DB37-6CC9-4982-BC25-D6D061E36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6" y="120650"/>
            <a:ext cx="8435975" cy="1143000"/>
          </a:xfrm>
        </p:spPr>
        <p:txBody>
          <a:bodyPr>
            <a:normAutofit/>
          </a:bodyPr>
          <a:lstStyle/>
          <a:p>
            <a:pPr algn="ctr"/>
            <a:r>
              <a:rPr lang="sl-SI" alt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Odredba o seznamu standardov, katerih uporaba ustvari domnevo o skladnosti žičniških naprav za prevoz oseb za nameravano uporabo (Ur.l. RS št 33/16)</a:t>
            </a:r>
          </a:p>
        </p:txBody>
      </p:sp>
      <p:graphicFrame>
        <p:nvGraphicFramePr>
          <p:cNvPr id="98435" name="Group 1155">
            <a:extLst>
              <a:ext uri="{FF2B5EF4-FFF2-40B4-BE49-F238E27FC236}">
                <a16:creationId xmlns:a16="http://schemas.microsoft.com/office/drawing/2014/main" id="{03940CA2-78E3-4C05-8FAB-D59E1A629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20712"/>
              </p:ext>
            </p:extLst>
          </p:nvPr>
        </p:nvGraphicFramePr>
        <p:xfrm>
          <a:off x="3071814" y="1170039"/>
          <a:ext cx="6264275" cy="5427405"/>
        </p:xfrm>
        <a:graphic>
          <a:graphicData uri="http://schemas.openxmlformats.org/drawingml/2006/table">
            <a:tbl>
              <a:tblPr/>
              <a:tblGrid>
                <a:gridCol w="1310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265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Oznaka standarda</a:t>
                      </a:r>
                      <a:r>
                        <a:rPr kumimoji="0" lang="sl-SI" altLang="sl-SI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Naslov standarda v slovenskem jeziku</a:t>
                      </a:r>
                      <a:r>
                        <a:rPr kumimoji="0" lang="sl-SI" altLang="sl-SI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Naslov standarda v angleškem jeziku</a:t>
                      </a:r>
                      <a:r>
                        <a:rPr kumimoji="0" lang="sl-SI" altLang="sl-SI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Sedanj status -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Referenčna oznaka SIST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13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57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1709:2005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Prevzemni pregled, vzdrževanje, pregledi in kontrole obratovanja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</a:t>
                      </a:r>
                      <a:r>
                        <a:rPr kumimoji="0" lang="en-GB" altLang="sl-SI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Precommissioning</a:t>
                      </a: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inspection, maintenance, operational inspection and checks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 EN 1709:2019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0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1907:2005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Izrazje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– Terminology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</a:t>
                      </a: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 1907:2017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0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1908:2005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Napenjalne naprave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of cableway installations designed to carry persons - Tensioning devices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1908:2015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0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1909:2005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Izpraznitev in reševanje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Recovery and evacuation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1909:2017</a:t>
                      </a: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73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12385-8:2003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Jeklene žične vrvi - Varnost - 8. del: Vlečne in transportne pramenaste vrvi za žičniške naprave za prevoz oseb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Steel wire ropes - Safety - Part 8: Stranded hauling and carrying-hauling ropes for cableway installations designed to carry persons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12385-8:2002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2705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12385-9:2003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Jeklene žične vrvi - Varnost - 9. del: Zaprte </a:t>
                      </a:r>
                      <a:r>
                        <a:rPr kumimoji="0" lang="sl-SI" altLang="sl-SI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špiralne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nosilne vrvi za žičniške naprave za prevoz oseb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Steel wire ropes - Safety - Part 8: Locked coil carrying ropes for cableway installations designed to carry persons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12385-9:2002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60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12397:2005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Obratovanje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– Operation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12397:2017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2705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12408:2005</a:t>
                      </a:r>
                      <a:endParaRPr kumimoji="0" lang="sl-SI" altLang="sl-SI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Zagotavljanje kakovosti</a:t>
                      </a:r>
                      <a:endParaRPr kumimoji="0" lang="sl-SI" altLang="sl-SI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Quality assurance</a:t>
                      </a:r>
                      <a:endParaRPr kumimoji="0" lang="en-GB" altLang="sl-SI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12408:2004</a:t>
                      </a:r>
                      <a:endParaRPr kumimoji="0" lang="sl-SI" altLang="sl-SI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6620" name="Označba mesta številke diapozitiva 3">
            <a:extLst>
              <a:ext uri="{FF2B5EF4-FFF2-40B4-BE49-F238E27FC236}">
                <a16:creationId xmlns:a16="http://schemas.microsoft.com/office/drawing/2014/main" id="{0596E069-501A-4B76-8904-4F3A11B15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158C89-4BA4-411A-BE8A-D66567394007}" type="slidenum">
              <a:rPr lang="en-US" altLang="sl-SI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l-SI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grada številke diapozitiva 5">
            <a:extLst>
              <a:ext uri="{FF2B5EF4-FFF2-40B4-BE49-F238E27FC236}">
                <a16:creationId xmlns:a16="http://schemas.microsoft.com/office/drawing/2014/main" id="{690D7ACC-1002-467F-8B07-517D6348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B7EC74-851A-4E0F-94CD-71CF62E3D2FA}" type="slidenum">
              <a:rPr lang="sl-SI" altLang="sl-SI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sl-SI" altLang="sl-SI" sz="1400"/>
          </a:p>
        </p:txBody>
      </p:sp>
      <p:sp>
        <p:nvSpPr>
          <p:cNvPr id="67587" name="Rectangle 4">
            <a:extLst>
              <a:ext uri="{FF2B5EF4-FFF2-40B4-BE49-F238E27FC236}">
                <a16:creationId xmlns:a16="http://schemas.microsoft.com/office/drawing/2014/main" id="{59578E55-EB0D-41F0-84E7-3ED15CDDC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3" y="250519"/>
            <a:ext cx="7416800" cy="792163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sl-SI" altLang="sl-SI" sz="2000" b="1" dirty="0"/>
              <a:t>Seznam standardov</a:t>
            </a:r>
            <a:br>
              <a:rPr lang="sl-SI" altLang="sl-SI" sz="2000" b="1" dirty="0"/>
            </a:br>
            <a:r>
              <a:rPr lang="sl-SI" altLang="sl-SI" sz="2000" b="1" dirty="0"/>
              <a:t>Vrvi</a:t>
            </a:r>
          </a:p>
        </p:txBody>
      </p:sp>
      <p:graphicFrame>
        <p:nvGraphicFramePr>
          <p:cNvPr id="50360" name="Group 184">
            <a:extLst>
              <a:ext uri="{FF2B5EF4-FFF2-40B4-BE49-F238E27FC236}">
                <a16:creationId xmlns:a16="http://schemas.microsoft.com/office/drawing/2014/main" id="{548B1523-9687-442F-BD84-6DE17B4F6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45311"/>
              </p:ext>
            </p:extLst>
          </p:nvPr>
        </p:nvGraphicFramePr>
        <p:xfrm>
          <a:off x="3143250" y="1042682"/>
          <a:ext cx="6121400" cy="5313667"/>
        </p:xfrm>
        <a:graphic>
          <a:graphicData uri="http://schemas.openxmlformats.org/drawingml/2006/table">
            <a:tbl>
              <a:tblPr/>
              <a:tblGrid>
                <a:gridCol w="1157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411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12927-1:2005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 Vrvi -1. del: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Izbirni kriteriji za vrvi in vrvne zveze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1: Selection criteria for ropes and their end fixings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03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12927-2:2005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Vrvi 2. del: Varnostni faktorji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2: Safety factors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898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12927-3:2005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Vrvi  3. del: Splet 6 </a:t>
                      </a:r>
                      <a:r>
                        <a:rPr kumimoji="0" lang="sl-SI" altLang="sl-SI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pramenski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vlečnih in transportnih vrvi in transportnih vrvi vlečnic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3: Long splicing of 6 strand hauling, carrying hauling and towing ropes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22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12927-4:2005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 Vrvi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4. del: Pritrditve koncev vrvi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4: End fixings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12927:2019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Integralni standard, ki združuje vse prejšnje EN 12927 – 1 do 8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898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12927-5:2005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-Vrvi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5. del: Skladiščenje, transport, namestitev in napenjanje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5: Storage, transportation, installation and tensioning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03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12927-6:2005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 Vrvi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6. del: Kriteriji za zavrnitev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6: Discard criteria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21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12927-7:2005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 Vrvi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7. del: Pregledi, popravila in vzdrževanje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7: Inspection, repair and maintenance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21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12927-8:2005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- Vrvi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8. del: Pregledi vrvi z magnetno induktivno metodo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Ropes - Part 8: </a:t>
                      </a:r>
                      <a:r>
                        <a:rPr kumimoji="0" lang="en-GB" altLang="sl-SI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Nondestructive</a:t>
                      </a: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rope testing (MRT)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32" name="Group 232">
            <a:extLst>
              <a:ext uri="{FF2B5EF4-FFF2-40B4-BE49-F238E27FC236}">
                <a16:creationId xmlns:a16="http://schemas.microsoft.com/office/drawing/2014/main" id="{38E6AFD8-E1D9-4ADC-9027-C638D49F9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42624"/>
              </p:ext>
            </p:extLst>
          </p:nvPr>
        </p:nvGraphicFramePr>
        <p:xfrm>
          <a:off x="2495551" y="565151"/>
          <a:ext cx="7345363" cy="5503863"/>
        </p:xfrm>
        <a:graphic>
          <a:graphicData uri="http://schemas.openxmlformats.org/drawingml/2006/table">
            <a:tbl>
              <a:tblPr/>
              <a:tblGrid>
                <a:gridCol w="136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97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12929-1:2005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 1. del: Zahteve za vse naprave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General requirements - Part 1: Requirements for all installations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12929-1:2015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28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12929-2:2005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 2. del: Dodatne določbe za dvovrvne nihalne žičnice brez vrvnih zavor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General requirements - Part 2: Additional requirements for reversible bicable aerial ropeways without carrier truck brakes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12929-2:2015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72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12930:2005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</a:t>
                      </a:r>
                      <a:r>
                        <a:rPr kumimoji="0" lang="sl-SI" altLang="sl-SI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Izračuni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– Calculations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12930:2015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31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13107:2005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 Gradbena dela in objekti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Civil engineering works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13107:2015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02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13223:2005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 Pogonske naprave in druga mehanska oprema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Drive systems and other mechanical equipment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13223:2015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14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13243:2005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13243:2005 /AC:2005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 Elektro oprema (razen za pogonske sisteme)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for cableway installations designed to carry persons - Electrical  other than for drive systems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13243:2015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5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13796-1:2005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13796-1: 2005/AC:2007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Vozila – 1. del: Prižemke, tekala, vrvne zavore, kabine, sedeži, košare, vozila za vzdrževanje, vlačila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of cableway installations designed to carry persons - Carriers - Part 1: Grips, carrier trucks, on-board brakes, cabins, chairs, carriages, maintenance carriers, tow-hangers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13796-1:2017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959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13796-2:2005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Vozila – 2. del: Preskusi zdrsa prižemk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of cableway installations designed to carry persons - Carriers - Part 2: Slipping resistance test for grips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13796-2:2017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75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13796-3:2005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Varnostne zahteve za žičniške naprave za prevoz oseb – Vozila – 3. del: Preskusi utrujenosti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requirements of cableway installations designed to carry persons - Carriers - Part 3: Fatigue tests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13796-3:2017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205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15700:2012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Naprave za kontinuirni transport - Varnost tračnih transporterjev za zimske športe ali turistične namene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 for conveyor belts for winter sport or tourist use</a:t>
                      </a:r>
                      <a:endParaRPr kumimoji="0" lang="en-GB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 EN 15700:2012</a:t>
                      </a: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8668" name="Označba mesta številke diapozitiva 3">
            <a:extLst>
              <a:ext uri="{FF2B5EF4-FFF2-40B4-BE49-F238E27FC236}">
                <a16:creationId xmlns:a16="http://schemas.microsoft.com/office/drawing/2014/main" id="{D4C2BD5A-B6D5-4050-9210-00486581F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B19BDF-4443-4B23-AA81-B79BE9D4AC4F}" type="slidenum">
              <a:rPr lang="en-US" altLang="sl-SI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sl-SI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značba mesta številke diapozitiva 3">
            <a:extLst>
              <a:ext uri="{FF2B5EF4-FFF2-40B4-BE49-F238E27FC236}">
                <a16:creationId xmlns:a16="http://schemas.microsoft.com/office/drawing/2014/main" id="{8113A313-FDD6-439C-BFDA-E5B311D89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0B400A-F7DD-4512-BDA7-CF916E70BEA6}" type="slidenum">
              <a:rPr lang="en-US" altLang="sl-SI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l-SI" sz="140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3DEF245-FED7-4AD2-B686-3F45A3423C16}"/>
              </a:ext>
            </a:extLst>
          </p:cNvPr>
          <p:cNvGraphicFramePr>
            <a:graphicFrameLocks noGrp="1"/>
          </p:cNvGraphicFramePr>
          <p:nvPr/>
        </p:nvGraphicFramePr>
        <p:xfrm>
          <a:off x="2422526" y="2492375"/>
          <a:ext cx="7345363" cy="1646238"/>
        </p:xfrm>
        <a:graphic>
          <a:graphicData uri="http://schemas.openxmlformats.org/drawingml/2006/table">
            <a:tbl>
              <a:tblPr/>
              <a:tblGrid>
                <a:gridCol w="1368254">
                  <a:extLst>
                    <a:ext uri="{9D8B030D-6E8A-4147-A177-3AD203B41FA5}">
                      <a16:colId xmlns:a16="http://schemas.microsoft.com/office/drawing/2014/main" val="1754675627"/>
                    </a:ext>
                  </a:extLst>
                </a:gridCol>
                <a:gridCol w="2160401">
                  <a:extLst>
                    <a:ext uri="{9D8B030D-6E8A-4147-A177-3AD203B41FA5}">
                      <a16:colId xmlns:a16="http://schemas.microsoft.com/office/drawing/2014/main" val="73034698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1235413376"/>
                    </a:ext>
                  </a:extLst>
                </a:gridCol>
                <a:gridCol w="1368254">
                  <a:extLst>
                    <a:ext uri="{9D8B030D-6E8A-4147-A177-3AD203B41FA5}">
                      <a16:colId xmlns:a16="http://schemas.microsoft.com/office/drawing/2014/main" val="3176588374"/>
                    </a:ext>
                  </a:extLst>
                </a:gridCol>
              </a:tblGrid>
              <a:tr h="725566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 CEN/TR 14819-1:2004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Varnostna priporočila za žičniške naprave za prevoz oseb – Preprečevanje in gašenje požara – 1. del: Vzpenjače v predorih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Safety recommendations for cableway installations designed to carry persons - Prevention and fight against fire - Part 1: Funicular railways in tunnels</a:t>
                      </a:r>
                      <a:endParaRPr kumimoji="0" lang="en-GB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 CEN/TR 14819-1:2004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93524"/>
                  </a:ext>
                </a:extLst>
              </a:tr>
              <a:tr h="920672"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 CEN/TR 14819-2:2004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Varnostna priporočila za žičniške naprave za prevoz oseb – Preprečevanje in gašenje požara – 2. del: Ostale tirne vzpenjače in druge žičniške naprave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Safety recommendations for cableway installations designed to carry persons - Prevention and fight against fire - Part 2: Other funicular railways and other installations</a:t>
                      </a: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GB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SIST CEN/TR 14819-2:2004</a:t>
                      </a:r>
                      <a:endParaRPr kumimoji="0" lang="sl-SI" altLang="sl-SI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20857"/>
                  </a:ext>
                </a:extLst>
              </a:tr>
            </a:tbl>
          </a:graphicData>
        </a:graphic>
      </p:graphicFrame>
      <p:sp>
        <p:nvSpPr>
          <p:cNvPr id="6" name="Pravokotnik 5">
            <a:extLst>
              <a:ext uri="{FF2B5EF4-FFF2-40B4-BE49-F238E27FC236}">
                <a16:creationId xmlns:a16="http://schemas.microsoft.com/office/drawing/2014/main" id="{8AFC028A-EBA5-4C64-A069-3624FDB02A50}"/>
              </a:ext>
            </a:extLst>
          </p:cNvPr>
          <p:cNvSpPr/>
          <p:nvPr/>
        </p:nvSpPr>
        <p:spPr>
          <a:xfrm>
            <a:off x="3648075" y="549275"/>
            <a:ext cx="4572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  <a:t>Seznam standardov-</a:t>
            </a:r>
          </a:p>
          <a:p>
            <a:pPr algn="ctr">
              <a:defRPr/>
            </a:pP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  <a:t>Varnostni priporočili</a:t>
            </a:r>
            <a:b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  <a:t>Požar</a:t>
            </a:r>
            <a:endParaRPr lang="sl-SI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376A50-65E9-4324-A07C-A9F0A569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4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Italija</a:t>
            </a: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Že pozna generalne revizije, ki so predpisane za vlečnice </a:t>
            </a:r>
            <a:r>
              <a:rPr lang="sl-SI" b="1" dirty="0"/>
              <a:t>20 let</a:t>
            </a:r>
            <a:r>
              <a:rPr lang="sl-SI" dirty="0"/>
              <a:t>, za ostale naprave </a:t>
            </a:r>
            <a:r>
              <a:rPr lang="sl-SI" b="1" dirty="0"/>
              <a:t>30 let</a:t>
            </a:r>
            <a:r>
              <a:rPr lang="sl-SI" dirty="0"/>
              <a:t>.</a:t>
            </a:r>
          </a:p>
          <a:p>
            <a:endParaRPr lang="sl-SI" sz="900" dirty="0"/>
          </a:p>
          <a:p>
            <a:pPr marL="0" indent="0">
              <a:buNone/>
            </a:pPr>
            <a:r>
              <a:rPr lang="sl-SI" b="1" dirty="0"/>
              <a:t>Avstrija</a:t>
            </a:r>
          </a:p>
          <a:p>
            <a:r>
              <a:rPr lang="sl-SI" b="1" dirty="0"/>
              <a:t>Generalna revizija je uzakonjena, p</a:t>
            </a:r>
            <a:r>
              <a:rPr lang="sl-SI" dirty="0"/>
              <a:t>ravilnik je v pripravi</a:t>
            </a:r>
          </a:p>
          <a:p>
            <a:r>
              <a:rPr lang="sl-SI" dirty="0"/>
              <a:t>Izvajala se bo na vsakih</a:t>
            </a:r>
            <a:r>
              <a:rPr lang="sl-SI" b="1" dirty="0"/>
              <a:t> 40 let</a:t>
            </a:r>
            <a:r>
              <a:rPr lang="sl-SI"/>
              <a:t>, vključevala </a:t>
            </a:r>
            <a:r>
              <a:rPr lang="sl-SI" dirty="0"/>
              <a:t>bo tudi zahteve v zvezi s stanjem tehnike. Do neke mere se bodo pri reviziji uporabljali stari standardi, ker se pri konstruiranju takratnih naprav niso upoštevali vsi povzročitelji nevarnosti.</a:t>
            </a:r>
          </a:p>
          <a:p>
            <a:pPr algn="just"/>
            <a:r>
              <a:rPr lang="sl-SI" dirty="0"/>
              <a:t>Generalna revizija se bo nanašala tudi na infrastrukturo, pri čemer bo potrebno upoštevati protipožarne zahteve, nevarnost pred plazovi, zahteve za elektrotehnične naprave… 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7A1518B-FBA9-4356-A359-AD0FB666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423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Zagotavljanje stanja tehnike</a:t>
            </a:r>
          </a:p>
        </p:txBody>
      </p:sp>
    </p:spTree>
    <p:extLst>
      <p:ext uri="{BB962C8B-B14F-4D97-AF65-F5344CB8AC3E}">
        <p14:creationId xmlns:p14="http://schemas.microsoft.com/office/powerpoint/2010/main" val="399329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21884</TotalTime>
  <Words>2187</Words>
  <Application>Microsoft Office PowerPoint</Application>
  <PresentationFormat>Širokozaslonsko</PresentationFormat>
  <Paragraphs>215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Officeova tema</vt:lpstr>
      <vt:lpstr>Stanje tehnike</vt:lpstr>
      <vt:lpstr>PowerPointova predstavitev</vt:lpstr>
      <vt:lpstr>Zgodovina zakonodaje</vt:lpstr>
      <vt:lpstr>Stanje tehnike</vt:lpstr>
      <vt:lpstr>Odredba o seznamu standardov, katerih uporaba ustvari domnevo o skladnosti žičniških naprav za prevoz oseb za nameravano uporabo (Ur.l. RS št 33/16)</vt:lpstr>
      <vt:lpstr>Seznam standardov Vrvi</vt:lpstr>
      <vt:lpstr>PowerPointova predstavitev</vt:lpstr>
      <vt:lpstr>PowerPointova predstavitev</vt:lpstr>
      <vt:lpstr>Zagotavljanje stanja tehnike</vt:lpstr>
      <vt:lpstr>Zagotavljanje stanja tehnike</vt:lpstr>
      <vt:lpstr>PowerPointova predstavitev</vt:lpstr>
      <vt:lpstr>Stanje pred uveljavitvijo Direktive 2000/9/EU Pravilnik o tehničnih normativih za osebne žičnice – PTNOŽ (Uradni list SFRJ, št. 29/1986, 37/1988, Uradni list RS, št. 1/1995 - ZSta, 59/1999 - ZTZPUS, 57/2007)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Stanje tehnike</dc:title>
  <dc:creator>Gorazd Bedrač</dc:creator>
  <cp:lastModifiedBy>Gorazd Bedrač</cp:lastModifiedBy>
  <cp:revision>67</cp:revision>
  <dcterms:created xsi:type="dcterms:W3CDTF">2020-03-07T07:52:07Z</dcterms:created>
  <dcterms:modified xsi:type="dcterms:W3CDTF">2020-06-15T05:57:01Z</dcterms:modified>
</cp:coreProperties>
</file>